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75" r:id="rId5"/>
    <p:sldId id="276" r:id="rId6"/>
    <p:sldId id="258" r:id="rId7"/>
    <p:sldId id="260" r:id="rId8"/>
    <p:sldId id="262" r:id="rId9"/>
    <p:sldId id="266" r:id="rId10"/>
    <p:sldId id="270" r:id="rId11"/>
    <p:sldId id="273" r:id="rId12"/>
    <p:sldId id="271" r:id="rId13"/>
    <p:sldId id="277" r:id="rId14"/>
    <p:sldId id="272" r:id="rId15"/>
    <p:sldId id="274" r:id="rId16"/>
    <p:sldId id="264" r:id="rId17"/>
    <p:sldId id="265" r:id="rId18"/>
    <p:sldId id="268" r:id="rId19"/>
    <p:sldId id="267" r:id="rId20"/>
    <p:sldId id="278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2B1"/>
    <a:srgbClr val="986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3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85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23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301208"/>
            <a:ext cx="98072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3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71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51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75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55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43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52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98DDD-6FF5-429B-AE9E-8AB57643D2DC}" type="datetimeFigureOut">
              <a:rPr lang="it-IT" smtClean="0"/>
              <a:t>23/12/2012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B2F7-E561-45C3-9CBA-E8BEBCDC2F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01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87624" y="836712"/>
            <a:ext cx="7772400" cy="1008112"/>
          </a:xfrm>
        </p:spPr>
        <p:txBody>
          <a:bodyPr>
            <a:normAutofit fontScale="90000"/>
          </a:bodyPr>
          <a:lstStyle/>
          <a:p>
            <a:pPr algn="l"/>
            <a:r>
              <a:rPr lang="it-IT" sz="7300" dirty="0" smtClean="0">
                <a:solidFill>
                  <a:srgbClr val="E3C2B1"/>
                </a:solidFill>
                <a:latin typeface="Monotype Corsiva" pitchFamily="66" charset="0"/>
              </a:rPr>
              <a:t>        </a:t>
            </a:r>
            <a:r>
              <a:rPr lang="it-IT" sz="6700" dirty="0" smtClean="0">
                <a:solidFill>
                  <a:srgbClr val="E3C2B1"/>
                </a:solidFill>
                <a:latin typeface="Monotype Corsiva" pitchFamily="66" charset="0"/>
              </a:rPr>
              <a:t>Ciak, si legge</a:t>
            </a:r>
            <a:r>
              <a:rPr lang="it-IT" sz="7300" dirty="0" smtClean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73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7300" dirty="0" smtClean="0">
                <a:solidFill>
                  <a:srgbClr val="E3C2B1"/>
                </a:solidFill>
                <a:latin typeface="Monotype Corsiva" pitchFamily="66" charset="0"/>
              </a:rPr>
              <a:t>  </a:t>
            </a:r>
            <a:r>
              <a:rPr lang="it-IT" sz="3100" dirty="0" smtClean="0">
                <a:solidFill>
                  <a:srgbClr val="E3C2B1"/>
                </a:solidFill>
                <a:latin typeface="Monotype Corsiva" pitchFamily="66" charset="0"/>
              </a:rPr>
              <a:t>quando la letteratura giapponese diventa cinema</a:t>
            </a:r>
            <a:endParaRPr lang="it-IT" sz="3100" dirty="0">
              <a:solidFill>
                <a:srgbClr val="E3C2B1"/>
              </a:solidFill>
              <a:latin typeface="Monotype Corsiva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47664" y="234888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it-IT" sz="2200" dirty="0" smtClean="0">
                <a:solidFill>
                  <a:srgbClr val="98654C"/>
                </a:solidFill>
                <a:latin typeface="Monotype Corsiva" pitchFamily="66" charset="0"/>
              </a:rPr>
              <a:t>A cura di </a:t>
            </a:r>
          </a:p>
          <a:p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Anna Lisa Somma</a:t>
            </a:r>
          </a:p>
          <a:p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(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www.bibliotecagiapponese.it)</a:t>
            </a:r>
            <a:endParaRPr lang="it-IT" sz="4000" dirty="0">
              <a:solidFill>
                <a:srgbClr val="98654C"/>
              </a:solidFill>
              <a:latin typeface="Monotype Corsiva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584503"/>
            <a:ext cx="1484784" cy="148478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7119" y="5003729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E3C2B1"/>
                </a:solidFill>
                <a:latin typeface="Monotype Corsiva" pitchFamily="66" charset="0"/>
              </a:rPr>
              <a:t>NIMI FESTIVAL 2012</a:t>
            </a:r>
            <a:endParaRPr lang="it-IT" sz="3600" b="1" dirty="0">
              <a:solidFill>
                <a:srgbClr val="E3C2B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2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Lui, lei, l’altra:«</a:t>
            </a:r>
            <a:r>
              <a:rPr lang="it-IT" sz="4000" dirty="0" err="1" smtClean="0">
                <a:solidFill>
                  <a:srgbClr val="98654C"/>
                </a:solidFill>
                <a:latin typeface="Monotype Corsiva" pitchFamily="66" charset="0"/>
              </a:rPr>
              <a:t>Norwegian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 </a:t>
            </a:r>
            <a:r>
              <a:rPr lang="it-IT" sz="4000" dirty="0" err="1" smtClean="0">
                <a:solidFill>
                  <a:srgbClr val="98654C"/>
                </a:solidFill>
                <a:latin typeface="Monotype Corsiva" pitchFamily="66" charset="0"/>
              </a:rPr>
              <a:t>wood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93634" y="1305202"/>
            <a:ext cx="4042792" cy="4525963"/>
          </a:xfrm>
        </p:spPr>
        <p:txBody>
          <a:bodyPr>
            <a:normAutofit/>
          </a:bodyPr>
          <a:lstStyle/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b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Norwegian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wood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»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Murakami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Haruki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Regista: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Tran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Anh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Hung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Anno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: 2010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3122034" cy="445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«</a:t>
            </a:r>
            <a:r>
              <a:rPr lang="it-IT" sz="4000" dirty="0" err="1">
                <a:solidFill>
                  <a:srgbClr val="98654C"/>
                </a:solidFill>
                <a:latin typeface="Monotype Corsiva" pitchFamily="66" charset="0"/>
              </a:rPr>
              <a:t>Norwegian</a:t>
            </a:r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 </a:t>
            </a:r>
            <a:r>
              <a:rPr lang="it-IT" sz="4000" dirty="0" err="1">
                <a:solidFill>
                  <a:srgbClr val="98654C"/>
                </a:solidFill>
                <a:latin typeface="Monotype Corsiva" pitchFamily="66" charset="0"/>
              </a:rPr>
              <a:t>wood</a:t>
            </a:r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4000" dirty="0"/>
          </a:p>
        </p:txBody>
      </p:sp>
      <p:pic>
        <p:nvPicPr>
          <p:cNvPr id="6" name="Norwegian Wood - Il trail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628801"/>
            <a:ext cx="7416824" cy="3121818"/>
          </a:xfrm>
        </p:spPr>
      </p:pic>
    </p:spTree>
    <p:extLst>
      <p:ext uri="{BB962C8B-B14F-4D97-AF65-F5344CB8AC3E}">
        <p14:creationId xmlns:p14="http://schemas.microsoft.com/office/powerpoint/2010/main" val="23672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Un film, due solitudini: «Tony </a:t>
            </a:r>
            <a:r>
              <a:rPr lang="it-IT" sz="4000" dirty="0" err="1" smtClean="0">
                <a:solidFill>
                  <a:srgbClr val="98654C"/>
                </a:solidFill>
                <a:latin typeface="Monotype Corsiva" pitchFamily="66" charset="0"/>
              </a:rPr>
              <a:t>Takitani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628800"/>
            <a:ext cx="3888432" cy="4525963"/>
          </a:xfrm>
        </p:spPr>
        <p:txBody>
          <a:bodyPr/>
          <a:lstStyle/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b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«Tony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Takitani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»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Murakami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Haruki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(da «I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salici ciechi e la donna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addormentata»)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Regista: 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Ichikawa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Jun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Anno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2004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drammatico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17093"/>
            <a:ext cx="2733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Sognando «1Q84»: 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«</a:t>
            </a:r>
            <a:r>
              <a:rPr lang="it-IT" sz="4000" dirty="0" err="1" smtClean="0">
                <a:solidFill>
                  <a:srgbClr val="98654C"/>
                </a:solidFill>
                <a:latin typeface="Monotype Corsiva" pitchFamily="66" charset="0"/>
              </a:rPr>
              <a:t>Aomame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 1Q84</a:t>
            </a:r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20072" y="1516654"/>
            <a:ext cx="4186808" cy="4936294"/>
          </a:xfrm>
        </p:spPr>
        <p:txBody>
          <a:bodyPr/>
          <a:lstStyle/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b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«1Q84»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Murakami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Haruki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Registi 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Tony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Wong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&amp; KC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Tsang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Anno: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2012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4176464" cy="29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«</a:t>
            </a:r>
            <a:r>
              <a:rPr lang="it-IT" sz="4000" dirty="0" err="1">
                <a:solidFill>
                  <a:srgbClr val="98654C"/>
                </a:solidFill>
                <a:latin typeface="Monotype Corsiva" pitchFamily="66" charset="0"/>
              </a:rPr>
              <a:t>Aomame</a:t>
            </a:r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 1Q84»</a:t>
            </a:r>
            <a:endParaRPr lang="it-IT" sz="4000" dirty="0"/>
          </a:p>
        </p:txBody>
      </p:sp>
      <p:pic>
        <p:nvPicPr>
          <p:cNvPr id="4" name="青豆1Q84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268760"/>
            <a:ext cx="7191077" cy="4045336"/>
          </a:xfrm>
        </p:spPr>
      </p:pic>
    </p:spTree>
    <p:extLst>
      <p:ext uri="{BB962C8B-B14F-4D97-AF65-F5344CB8AC3E}">
        <p14:creationId xmlns:p14="http://schemas.microsoft.com/office/powerpoint/2010/main" val="211357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85800"/>
            <a:ext cx="8229600" cy="1143000"/>
          </a:xfrm>
        </p:spPr>
        <p:txBody>
          <a:bodyPr>
            <a:noAutofit/>
          </a:bodyPr>
          <a:lstStyle/>
          <a:p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Tra amore e fantascienza: </a:t>
            </a:r>
            <a:b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</a:br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«</a:t>
            </a:r>
            <a:r>
              <a:rPr lang="it-IT" sz="3900" dirty="0" err="1" smtClean="0">
                <a:solidFill>
                  <a:srgbClr val="98654C"/>
                </a:solidFill>
                <a:latin typeface="Monotype Corsiva" pitchFamily="66" charset="0"/>
              </a:rPr>
              <a:t>Never</a:t>
            </a:r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 </a:t>
            </a:r>
            <a:r>
              <a:rPr lang="it-IT" sz="3900" dirty="0" err="1" smtClean="0">
                <a:solidFill>
                  <a:srgbClr val="98654C"/>
                </a:solidFill>
                <a:latin typeface="Monotype Corsiva" pitchFamily="66" charset="0"/>
              </a:rPr>
              <a:t>let</a:t>
            </a:r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 me go»</a:t>
            </a:r>
            <a:endParaRPr lang="it-IT" sz="39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3064723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4355976" y="1628800"/>
            <a:ext cx="38164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b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«Non lasciarmi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»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  <a:b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Ishiguro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Kazuo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Regista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Mark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Romanek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Anno: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2010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drammatico, fantascienza,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romantico</a:t>
            </a:r>
          </a:p>
        </p:txBody>
      </p:sp>
    </p:spTree>
    <p:extLst>
      <p:ext uri="{BB962C8B-B14F-4D97-AF65-F5344CB8AC3E}">
        <p14:creationId xmlns:p14="http://schemas.microsoft.com/office/powerpoint/2010/main" val="2545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Una lunga vendetta: «</a:t>
            </a:r>
            <a:r>
              <a:rPr lang="it-IT" sz="3900" dirty="0" err="1" smtClean="0">
                <a:solidFill>
                  <a:srgbClr val="98654C"/>
                </a:solidFill>
                <a:latin typeface="Monotype Corsiva" pitchFamily="66" charset="0"/>
              </a:rPr>
              <a:t>Confessions</a:t>
            </a:r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481661"/>
            <a:ext cx="3898776" cy="4525963"/>
          </a:xfrm>
        </p:spPr>
        <p:txBody>
          <a:bodyPr>
            <a:normAutofit/>
          </a:bodyPr>
          <a:lstStyle/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b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«La confessione»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Minato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K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anae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Regista: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 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Nakashima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 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Tetsuya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Anno: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2010</a:t>
            </a: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endParaRPr lang="it-IT" sz="2800" b="1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 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05" y="1484784"/>
            <a:ext cx="450281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Brividi dal Giappone: 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«Battle </a:t>
            </a:r>
            <a:r>
              <a:rPr lang="it-IT" sz="4000" dirty="0" err="1" smtClean="0">
                <a:solidFill>
                  <a:srgbClr val="98654C"/>
                </a:solidFill>
                <a:latin typeface="Monotype Corsiva" pitchFamily="66" charset="0"/>
              </a:rPr>
              <a:t>Royale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467807"/>
            <a:ext cx="3168352" cy="4525963"/>
          </a:xfrm>
        </p:spPr>
        <p:txBody>
          <a:bodyPr>
            <a:normAutofit/>
          </a:bodyPr>
          <a:lstStyle/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Ispirato 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da: </a:t>
            </a:r>
            <a:b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«Battle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Royale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»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Takami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Kōshun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Regista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Fukasaku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Kenta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Anno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2000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endParaRPr lang="it-IT" sz="2800" b="1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  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84784"/>
            <a:ext cx="4653854" cy="280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4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«</a:t>
            </a:r>
            <a:r>
              <a:rPr lang="en-US" sz="4000" dirty="0" err="1" smtClean="0">
                <a:solidFill>
                  <a:srgbClr val="98654C"/>
                </a:solidFill>
                <a:latin typeface="Monotype Corsiva" pitchFamily="66" charset="0"/>
              </a:rPr>
              <a:t>Mishima</a:t>
            </a:r>
            <a:r>
              <a:rPr lang="en-US" sz="4000" dirty="0">
                <a:solidFill>
                  <a:srgbClr val="98654C"/>
                </a:solidFill>
                <a:latin typeface="Monotype Corsiva" pitchFamily="66" charset="0"/>
              </a:rPr>
              <a:t>: A Life in Four </a:t>
            </a:r>
            <a:r>
              <a:rPr lang="en-US" sz="4000" dirty="0" smtClean="0">
                <a:solidFill>
                  <a:srgbClr val="98654C"/>
                </a:solidFill>
                <a:latin typeface="Monotype Corsiva" pitchFamily="66" charset="0"/>
              </a:rPr>
              <a:t>Chapters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4000" dirty="0">
              <a:solidFill>
                <a:srgbClr val="98654C"/>
              </a:solidFill>
              <a:latin typeface="Monotype Corsiva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27984" y="1338039"/>
            <a:ext cx="4248472" cy="4525963"/>
          </a:xfrm>
        </p:spPr>
        <p:txBody>
          <a:bodyPr/>
          <a:lstStyle/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Regista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Paul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Schrader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Anno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1985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drammatico,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biografico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endParaRPr lang="it-IT" dirty="0">
              <a:solidFill>
                <a:srgbClr val="E3C2B1"/>
              </a:solidFill>
              <a:latin typeface="Monotype Corsiva" pitchFamily="66" charset="0"/>
            </a:endParaRP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33147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29816"/>
            <a:ext cx="8229600" cy="1143000"/>
          </a:xfrm>
        </p:spPr>
        <p:txBody>
          <a:bodyPr>
            <a:noAutofit/>
          </a:bodyPr>
          <a:lstStyle/>
          <a:p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«</a:t>
            </a:r>
            <a:r>
              <a:rPr lang="en-US" sz="3900" dirty="0" smtClean="0">
                <a:solidFill>
                  <a:srgbClr val="98654C"/>
                </a:solidFill>
                <a:latin typeface="Monotype Corsiva" pitchFamily="66" charset="0"/>
              </a:rPr>
              <a:t>11/25</a:t>
            </a:r>
            <a:r>
              <a:rPr lang="en-US" sz="3900" dirty="0">
                <a:solidFill>
                  <a:srgbClr val="98654C"/>
                </a:solidFill>
                <a:latin typeface="Monotype Corsiva" pitchFamily="66" charset="0"/>
              </a:rPr>
              <a:t>: The Day </a:t>
            </a:r>
            <a:r>
              <a:rPr lang="en-US" sz="3900" dirty="0" err="1">
                <a:solidFill>
                  <a:srgbClr val="98654C"/>
                </a:solidFill>
                <a:latin typeface="Monotype Corsiva" pitchFamily="66" charset="0"/>
              </a:rPr>
              <a:t>Mishima</a:t>
            </a:r>
            <a:r>
              <a:rPr lang="en-US" sz="3900" dirty="0">
                <a:solidFill>
                  <a:srgbClr val="98654C"/>
                </a:solidFill>
                <a:latin typeface="Monotype Corsiva" pitchFamily="66" charset="0"/>
              </a:rPr>
              <a:t> </a:t>
            </a:r>
            <a:r>
              <a:rPr lang="en-US" sz="3900" dirty="0" smtClean="0">
                <a:solidFill>
                  <a:srgbClr val="98654C"/>
                </a:solidFill>
                <a:latin typeface="Monotype Corsiva" pitchFamily="66" charset="0"/>
              </a:rPr>
              <a:t/>
            </a:r>
            <a:br>
              <a:rPr lang="en-US" sz="3900" dirty="0" smtClean="0">
                <a:solidFill>
                  <a:srgbClr val="98654C"/>
                </a:solidFill>
                <a:latin typeface="Monotype Corsiva" pitchFamily="66" charset="0"/>
              </a:rPr>
            </a:br>
            <a:r>
              <a:rPr lang="en-US" sz="3900" dirty="0" smtClean="0">
                <a:solidFill>
                  <a:srgbClr val="98654C"/>
                </a:solidFill>
                <a:latin typeface="Monotype Corsiva" pitchFamily="66" charset="0"/>
              </a:rPr>
              <a:t>Chose </a:t>
            </a:r>
            <a:r>
              <a:rPr lang="en-US" sz="3900" dirty="0">
                <a:solidFill>
                  <a:srgbClr val="98654C"/>
                </a:solidFill>
                <a:latin typeface="Monotype Corsiva" pitchFamily="66" charset="0"/>
              </a:rPr>
              <a:t>His Own </a:t>
            </a:r>
            <a:r>
              <a:rPr lang="en-US" sz="3900" dirty="0" smtClean="0">
                <a:solidFill>
                  <a:srgbClr val="98654C"/>
                </a:solidFill>
                <a:latin typeface="Monotype Corsiva" pitchFamily="66" charset="0"/>
              </a:rPr>
              <a:t>Fate</a:t>
            </a:r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700808"/>
            <a:ext cx="3888432" cy="4525963"/>
          </a:xfrm>
        </p:spPr>
        <p:txBody>
          <a:bodyPr/>
          <a:lstStyle/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Regista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endParaRPr lang="it-IT" sz="2800" b="1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  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Wakamatsu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Kōji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Anno: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2012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</a:p>
          <a:p>
            <a:pPr marL="0" indent="0">
              <a:buNone/>
            </a:pP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  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, 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   biografico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it-IT" sz="2600" dirty="0">
              <a:solidFill>
                <a:srgbClr val="E3C2B1"/>
              </a:solidFill>
              <a:latin typeface="Monotype Corsiva" pitchFamily="66" charset="0"/>
            </a:endParaRP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44" y="1772816"/>
            <a:ext cx="4345751" cy="32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900" dirty="0">
                <a:solidFill>
                  <a:srgbClr val="98654C"/>
                </a:solidFill>
                <a:latin typeface="Monotype Corsiva" pitchFamily="66" charset="0"/>
              </a:rPr>
              <a:t>Letteratura giapponese, questa sconosciuta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9286" y="1268760"/>
            <a:ext cx="806489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Noiosa, pesante, eccessivamente drammatica</a:t>
            </a:r>
            <a:b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e incomprensibile:  questi sono i pregiudizi più diffusi sulla letteratura giapponese.*</a:t>
            </a:r>
            <a:endParaRPr lang="it-IT" dirty="0">
              <a:solidFill>
                <a:srgbClr val="E3C2B1"/>
              </a:solidFill>
              <a:latin typeface="Monotype Corsiva" pitchFamily="66" charset="0"/>
            </a:endParaRP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34" y="2636912"/>
            <a:ext cx="4572000" cy="313639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53910" y="585889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E3C2B1"/>
                </a:solidFill>
                <a:latin typeface="Monotype Corsiva" pitchFamily="66" charset="0"/>
              </a:rPr>
              <a:t>*Fonte</a:t>
            </a:r>
            <a:r>
              <a:rPr lang="it-IT" dirty="0">
                <a:solidFill>
                  <a:srgbClr val="E3C2B1"/>
                </a:solidFill>
                <a:latin typeface="Monotype Corsiva" pitchFamily="66" charset="0"/>
              </a:rPr>
              <a:t>: sondaggio </a:t>
            </a:r>
            <a:r>
              <a:rPr lang="it-IT" dirty="0" smtClean="0">
                <a:solidFill>
                  <a:srgbClr val="E3C2B1"/>
                </a:solidFill>
                <a:latin typeface="Monotype Corsiva" pitchFamily="66" charset="0"/>
              </a:rPr>
              <a:t> su </a:t>
            </a:r>
            <a:r>
              <a:rPr lang="it-IT" dirty="0">
                <a:solidFill>
                  <a:srgbClr val="E3C2B1"/>
                </a:solidFill>
                <a:latin typeface="Monotype Corsiva" pitchFamily="66" charset="0"/>
              </a:rPr>
              <a:t>un campione di lettori del mio </a:t>
            </a:r>
            <a:r>
              <a:rPr lang="it-IT" dirty="0" smtClean="0">
                <a:solidFill>
                  <a:srgbClr val="E3C2B1"/>
                </a:solidFill>
                <a:latin typeface="Monotype Corsiva" pitchFamily="66" charset="0"/>
              </a:rPr>
              <a:t>blog.</a:t>
            </a:r>
            <a:endParaRPr lang="it-IT" dirty="0">
              <a:solidFill>
                <a:srgbClr val="E3C2B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Link utili</a:t>
            </a:r>
            <a:endParaRPr lang="it-IT" sz="4000" dirty="0">
              <a:solidFill>
                <a:srgbClr val="98654C"/>
              </a:solidFill>
              <a:latin typeface="Monotype Corsiva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55679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it-IT" sz="2800" b="1" u="sng" dirty="0" smtClean="0">
                <a:solidFill>
                  <a:srgbClr val="E3C2B1"/>
                </a:solidFill>
                <a:latin typeface="Monotype Corsiva" pitchFamily="66" charset="0"/>
              </a:rPr>
              <a:t>Asianworld.it</a:t>
            </a:r>
          </a:p>
          <a:p>
            <a:pPr marL="0" indent="0">
              <a:buNone/>
            </a:pP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   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portale del cinema asiatico (recensioni, sottotitoli)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r>
              <a:rPr lang="it-IT" sz="2800" b="1" u="sng" dirty="0" smtClean="0">
                <a:solidFill>
                  <a:srgbClr val="E3C2B1"/>
                </a:solidFill>
                <a:latin typeface="Monotype Corsiva" pitchFamily="66" charset="0"/>
              </a:rPr>
              <a:t>IMDB e </a:t>
            </a:r>
            <a:r>
              <a:rPr lang="it-IT" sz="2800" b="1" u="sng" dirty="0" err="1" smtClean="0">
                <a:solidFill>
                  <a:srgbClr val="E3C2B1"/>
                </a:solidFill>
                <a:latin typeface="Monotype Corsiva" pitchFamily="66" charset="0"/>
              </a:rPr>
              <a:t>Rottentomatoes</a:t>
            </a:r>
            <a:endParaRPr lang="it-IT" sz="2800" b="1" u="sng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   database del cinema mondiale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r>
              <a:rPr lang="it-IT" sz="2800" b="1" u="sng" dirty="0" err="1" smtClean="0">
                <a:solidFill>
                  <a:srgbClr val="E3C2B1"/>
                </a:solidFill>
                <a:latin typeface="Monotype Corsiva" pitchFamily="66" charset="0"/>
              </a:rPr>
              <a:t>YesAsia</a:t>
            </a:r>
            <a:r>
              <a:rPr lang="it-IT" sz="2800" b="1" u="sng" dirty="0" smtClean="0">
                <a:solidFill>
                  <a:srgbClr val="E3C2B1"/>
                </a:solidFill>
                <a:latin typeface="Monotype Corsiva" pitchFamily="66" charset="0"/>
              </a:rPr>
              <a:t>. </a:t>
            </a:r>
            <a:r>
              <a:rPr lang="it-IT" sz="2800" b="1" u="sng" dirty="0" err="1">
                <a:solidFill>
                  <a:srgbClr val="E3C2B1"/>
                </a:solidFill>
                <a:latin typeface="Monotype Corsiva" pitchFamily="66" charset="0"/>
              </a:rPr>
              <a:t>c</a:t>
            </a:r>
            <a:r>
              <a:rPr lang="it-IT" sz="2800" b="1" u="sng" dirty="0" err="1" smtClean="0">
                <a:solidFill>
                  <a:srgbClr val="E3C2B1"/>
                </a:solidFill>
                <a:latin typeface="Monotype Corsiva" pitchFamily="66" charset="0"/>
              </a:rPr>
              <a:t>om</a:t>
            </a:r>
            <a:r>
              <a:rPr lang="it-IT" sz="2800" b="1" u="sng" dirty="0" smtClean="0">
                <a:solidFill>
                  <a:srgbClr val="E3C2B1"/>
                </a:solidFill>
                <a:latin typeface="Monotype Corsiva" pitchFamily="66" charset="0"/>
              </a:rPr>
              <a:t> eAmazon.com/</a:t>
            </a:r>
            <a:r>
              <a:rPr lang="it-IT" sz="2800" b="1" u="sng" dirty="0" err="1" smtClean="0">
                <a:solidFill>
                  <a:srgbClr val="E3C2B1"/>
                </a:solidFill>
                <a:latin typeface="Monotype Corsiva" pitchFamily="66" charset="0"/>
              </a:rPr>
              <a:t>uk</a:t>
            </a:r>
            <a:r>
              <a:rPr lang="it-IT" sz="2800" b="1" u="sng" dirty="0" smtClean="0">
                <a:solidFill>
                  <a:srgbClr val="E3C2B1"/>
                </a:solidFill>
                <a:latin typeface="Monotype Corsiva" pitchFamily="66" charset="0"/>
              </a:rPr>
              <a:t>/</a:t>
            </a:r>
            <a:r>
              <a:rPr lang="it-IT" sz="2800" b="1" u="sng" dirty="0" err="1" smtClean="0">
                <a:solidFill>
                  <a:srgbClr val="E3C2B1"/>
                </a:solidFill>
                <a:latin typeface="Monotype Corsiva" pitchFamily="66" charset="0"/>
              </a:rPr>
              <a:t>it</a:t>
            </a:r>
            <a:r>
              <a:rPr lang="it-IT" sz="2800" b="1" u="sng" dirty="0" smtClean="0">
                <a:solidFill>
                  <a:srgbClr val="E3C2B1"/>
                </a:solidFill>
                <a:latin typeface="Monotype Corsiva" pitchFamily="66" charset="0"/>
              </a:rPr>
              <a:t>/ecc.</a:t>
            </a:r>
          </a:p>
          <a:p>
            <a:pPr marL="0" indent="0">
              <a:buNone/>
            </a:pP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   shop on line per acquistare libri e dvd</a:t>
            </a:r>
          </a:p>
          <a:p>
            <a:r>
              <a:rPr lang="it-IT" sz="2800" b="1" u="sng" dirty="0" err="1">
                <a:solidFill>
                  <a:srgbClr val="E3C2B1"/>
                </a:solidFill>
                <a:latin typeface="Monotype Corsiva" pitchFamily="66" charset="0"/>
              </a:rPr>
              <a:t>Youtube</a:t>
            </a:r>
            <a:r>
              <a:rPr lang="it-IT" sz="2800" b="1" u="sng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</a:p>
          <a:p>
            <a:pPr marL="0" indent="0">
              <a:buNone/>
            </a:pP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0" indent="0">
              <a:buNone/>
            </a:pP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  </a:t>
            </a:r>
          </a:p>
          <a:p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6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863"/>
          </a:xfrm>
        </p:spPr>
        <p:txBody>
          <a:bodyPr>
            <a:normAutofit/>
          </a:bodyPr>
          <a:lstStyle/>
          <a:p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Passare per il cinema</a:t>
            </a:r>
            <a:r>
              <a:rPr lang="it-IT" sz="3900" dirty="0">
                <a:solidFill>
                  <a:srgbClr val="98654C"/>
                </a:solidFill>
                <a:latin typeface="Monotype Corsiva" pitchFamily="66" charset="0"/>
              </a:rPr>
              <a:t> </a:t>
            </a:r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per andare in libreria</a:t>
            </a:r>
            <a:endParaRPr lang="it-IT" sz="39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45507"/>
            <a:ext cx="4762500" cy="3400425"/>
          </a:xfrm>
        </p:spPr>
      </p:pic>
      <p:sp>
        <p:nvSpPr>
          <p:cNvPr id="5" name="CasellaDiTesto 4"/>
          <p:cNvSpPr txBox="1"/>
          <p:nvPr/>
        </p:nvSpPr>
        <p:spPr>
          <a:xfrm>
            <a:off x="846909" y="1052736"/>
            <a:ext cx="74888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 smtClean="0">
                <a:solidFill>
                  <a:srgbClr val="E3C2B1"/>
                </a:solidFill>
                <a:latin typeface="Monotype Corsiva" pitchFamily="66" charset="0"/>
              </a:rPr>
              <a:t>Il cinema può stimolare la curiosità, aiutare a scoprire </a:t>
            </a:r>
            <a:br>
              <a:rPr lang="it-IT" sz="26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600" dirty="0" smtClean="0">
                <a:solidFill>
                  <a:srgbClr val="E3C2B1"/>
                </a:solidFill>
                <a:latin typeface="Monotype Corsiva" pitchFamily="66" charset="0"/>
              </a:rPr>
              <a:t>o a conoscere meglio una cultura, avvicinare gli spettatori </a:t>
            </a:r>
            <a:br>
              <a:rPr lang="it-IT" sz="26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600" dirty="0" smtClean="0">
                <a:solidFill>
                  <a:srgbClr val="E3C2B1"/>
                </a:solidFill>
                <a:latin typeface="Monotype Corsiva" pitchFamily="66" charset="0"/>
              </a:rPr>
              <a:t>(persino coloro che hanno meno tempo) </a:t>
            </a:r>
          </a:p>
          <a:p>
            <a:pPr algn="ctr"/>
            <a:r>
              <a:rPr lang="it-IT" sz="2600" dirty="0" smtClean="0">
                <a:solidFill>
                  <a:srgbClr val="E3C2B1"/>
                </a:solidFill>
                <a:latin typeface="Monotype Corsiva" pitchFamily="66" charset="0"/>
              </a:rPr>
              <a:t>alla lettura e alla letteratura.</a:t>
            </a:r>
            <a:endParaRPr lang="it-IT" sz="2600" dirty="0">
              <a:solidFill>
                <a:srgbClr val="E3C2B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La fatidica domanda: </a:t>
            </a:r>
            <a:b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</a:br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il film è davvero fedele all’opera letteraria?</a:t>
            </a:r>
            <a:endParaRPr lang="it-IT" sz="3900" dirty="0">
              <a:solidFill>
                <a:srgbClr val="98654C"/>
              </a:solidFill>
              <a:latin typeface="Monotype Corsiva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3789040"/>
            <a:ext cx="7344816" cy="22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Perché la fedeltà è un concetto sfuggente. </a:t>
            </a:r>
          </a:p>
          <a:p>
            <a:pPr marL="0" indent="0" algn="ctr">
              <a:buNone/>
            </a:pP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E perché lo scrittore e il regista sono due artisti che usano mezzi, tecniche e linguaggi</a:t>
            </a:r>
          </a:p>
          <a:p>
            <a:pPr marL="0" indent="0" algn="ctr">
              <a:buNone/>
            </a:pP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differenti, non perfettamente coincidenti.</a:t>
            </a:r>
          </a:p>
          <a:p>
            <a:pPr marL="0" indent="0" algn="ctr">
              <a:buNone/>
            </a:pP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25" y="1844824"/>
            <a:ext cx="304161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Un grande classico: «</a:t>
            </a:r>
            <a:r>
              <a:rPr lang="it-IT" sz="4000" dirty="0" err="1" smtClean="0">
                <a:solidFill>
                  <a:srgbClr val="98654C"/>
                </a:solidFill>
                <a:latin typeface="Monotype Corsiva" pitchFamily="66" charset="0"/>
              </a:rPr>
              <a:t>Rashōmon</a:t>
            </a:r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»</a:t>
            </a:r>
            <a:endParaRPr lang="it-IT" sz="4000" dirty="0">
              <a:solidFill>
                <a:srgbClr val="98654C"/>
              </a:solidFill>
              <a:latin typeface="Monotype Corsiva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592" y="1412776"/>
            <a:ext cx="4248472" cy="4525963"/>
          </a:xfrm>
        </p:spPr>
        <p:txBody>
          <a:bodyPr>
            <a:normAutofit/>
          </a:bodyPr>
          <a:lstStyle/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«Nel bosco»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e «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Rashōmon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»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Akutagawa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Ryūnosuke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Regista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Kurosawa Akira 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Anno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1950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2776"/>
            <a:ext cx="2652172" cy="385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Dalla cucina con amore: «Kitchen»</a:t>
            </a:r>
            <a:endParaRPr lang="it-IT" sz="4000" dirty="0">
              <a:solidFill>
                <a:srgbClr val="98654C"/>
              </a:solidFill>
              <a:latin typeface="Monotype Corsiva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29" y="1472030"/>
            <a:ext cx="2418175" cy="424847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70872" y="1340768"/>
            <a:ext cx="4715928" cy="4785395"/>
          </a:xfrm>
        </p:spPr>
        <p:txBody>
          <a:bodyPr>
            <a:normAutofit/>
          </a:bodyPr>
          <a:lstStyle/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b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«Kitchen»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Banana Yoshimoto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Regista: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Morita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Yoshimitsu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Anno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1989</a:t>
            </a:r>
          </a:p>
          <a:p>
            <a:pPr marL="285750" indent="-285750"/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Genere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drammatico, 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c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ommedia</a:t>
            </a:r>
            <a:endParaRPr lang="it-IT" sz="2800" b="1" dirty="0" smtClean="0">
              <a:solidFill>
                <a:srgbClr val="E3C2B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Dalla cucina con amore: «Kitchen»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2435349" cy="4222665"/>
          </a:xfrm>
        </p:spPr>
      </p:pic>
      <p:sp>
        <p:nvSpPr>
          <p:cNvPr id="3" name="CasellaDiTesto 2"/>
          <p:cNvSpPr txBox="1"/>
          <p:nvPr/>
        </p:nvSpPr>
        <p:spPr>
          <a:xfrm>
            <a:off x="1187624" y="1628800"/>
            <a:ext cx="36724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«Kitchen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» </a:t>
            </a:r>
            <a:endParaRPr lang="it-IT" sz="2800" dirty="0" smtClean="0">
              <a:solidFill>
                <a:srgbClr val="E3C2B1"/>
              </a:solidFill>
              <a:latin typeface="Monotype Corsiva" pitchFamily="66" charset="0"/>
            </a:endParaRPr>
          </a:p>
          <a:p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      di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Banana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Yoshimoto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Regista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Ho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Yim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Anno</a:t>
            </a: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1997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drammatico, 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c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ommedia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7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Cucina nuova, vita nuova:</a:t>
            </a:r>
            <a:b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</a:br>
            <a:r>
              <a:rPr lang="it-IT" sz="3900" dirty="0" smtClean="0">
                <a:solidFill>
                  <a:srgbClr val="98654C"/>
                </a:solidFill>
                <a:latin typeface="Monotype Corsiva" pitchFamily="66" charset="0"/>
              </a:rPr>
              <a:t>«Il ristorante dell’amore ritrovato»</a:t>
            </a:r>
            <a:endParaRPr lang="it-IT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79376" y="1556792"/>
            <a:ext cx="8229600" cy="4525963"/>
          </a:xfrm>
        </p:spPr>
        <p:txBody>
          <a:bodyPr>
            <a:normAutofit/>
          </a:bodyPr>
          <a:lstStyle/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Ispirato da: </a:t>
            </a:r>
            <a:b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«Il ristorante dell’amore </a:t>
            </a:r>
            <a:b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ritrovato» 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/>
            </a:r>
            <a:b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di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Ogawa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err="1">
                <a:solidFill>
                  <a:srgbClr val="E3C2B1"/>
                </a:solidFill>
                <a:latin typeface="Monotype Corsiva" pitchFamily="66" charset="0"/>
              </a:rPr>
              <a:t>Ito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</a:t>
            </a: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Regista: </a:t>
            </a:r>
            <a:r>
              <a:rPr lang="it-IT" sz="2800" dirty="0" err="1" smtClean="0">
                <a:solidFill>
                  <a:srgbClr val="E3C2B1"/>
                </a:solidFill>
                <a:latin typeface="Monotype Corsiva" pitchFamily="66" charset="0"/>
              </a:rPr>
              <a:t>Tominaga</a:t>
            </a:r>
            <a:r>
              <a:rPr lang="it-IT" sz="2800" dirty="0">
                <a:solidFill>
                  <a:srgbClr val="E3C2B1"/>
                </a:solidFill>
                <a:latin typeface="Monotype Corsiva" pitchFamily="66" charset="0"/>
              </a:rPr>
              <a:t> Mai </a:t>
            </a: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Anno: </a:t>
            </a:r>
            <a:r>
              <a:rPr lang="it-IT" sz="2800" b="1" dirty="0" smtClean="0">
                <a:solidFill>
                  <a:srgbClr val="E3C2B1"/>
                </a:solidFill>
                <a:latin typeface="Monotype Corsiva" pitchFamily="66" charset="0"/>
              </a:rPr>
              <a:t>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2010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  <a:p>
            <a:pPr marL="285750" indent="-285750"/>
            <a:r>
              <a:rPr lang="it-IT" sz="2800" b="1" dirty="0">
                <a:solidFill>
                  <a:srgbClr val="E3C2B1"/>
                </a:solidFill>
                <a:latin typeface="Monotype Corsiva" pitchFamily="66" charset="0"/>
              </a:rPr>
              <a:t>Genere: </a:t>
            </a: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drammatico, </a:t>
            </a:r>
            <a:b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</a:br>
            <a:r>
              <a:rPr lang="it-IT" sz="2800" dirty="0" smtClean="0">
                <a:solidFill>
                  <a:srgbClr val="E3C2B1"/>
                </a:solidFill>
                <a:latin typeface="Monotype Corsiva" pitchFamily="66" charset="0"/>
              </a:rPr>
              <a:t>commedia</a:t>
            </a:r>
            <a:endParaRPr lang="it-IT" sz="2800" dirty="0">
              <a:solidFill>
                <a:srgbClr val="E3C2B1"/>
              </a:solidFill>
              <a:latin typeface="Monotype Corsiva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49" y="1700808"/>
            <a:ext cx="272042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98654C"/>
                </a:solidFill>
                <a:latin typeface="Monotype Corsiva" pitchFamily="66" charset="0"/>
              </a:rPr>
              <a:t>«</a:t>
            </a:r>
            <a:r>
              <a:rPr lang="it-IT" sz="4000" dirty="0">
                <a:solidFill>
                  <a:srgbClr val="98654C"/>
                </a:solidFill>
                <a:latin typeface="Monotype Corsiva" pitchFamily="66" charset="0"/>
              </a:rPr>
              <a:t>Il ristorante dell’amore ritrovato»</a:t>
            </a:r>
            <a:endParaRPr lang="it-IT" sz="4000" dirty="0"/>
          </a:p>
        </p:txBody>
      </p:sp>
      <p:pic>
        <p:nvPicPr>
          <p:cNvPr id="4" name="「食堂かたつむり」予告編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268760"/>
            <a:ext cx="7297962" cy="4135658"/>
          </a:xfrm>
        </p:spPr>
      </p:pic>
    </p:spTree>
    <p:extLst>
      <p:ext uri="{BB962C8B-B14F-4D97-AF65-F5344CB8AC3E}">
        <p14:creationId xmlns:p14="http://schemas.microsoft.com/office/powerpoint/2010/main" val="361460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312</Words>
  <Application>Microsoft Office PowerPoint</Application>
  <PresentationFormat>Presentazione su schermo (4:3)</PresentationFormat>
  <Paragraphs>94</Paragraphs>
  <Slides>20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        Ciak, si legge   quando la letteratura giapponese diventa cinema</vt:lpstr>
      <vt:lpstr>Letteratura giapponese, questa sconosciuta</vt:lpstr>
      <vt:lpstr>Passare per il cinema per andare in libreria</vt:lpstr>
      <vt:lpstr>La fatidica domanda:  il film è davvero fedele all’opera letteraria?</vt:lpstr>
      <vt:lpstr>Un grande classico: «Rashōmon»</vt:lpstr>
      <vt:lpstr>Dalla cucina con amore: «Kitchen»</vt:lpstr>
      <vt:lpstr>Dalla cucina con amore: «Kitchen»</vt:lpstr>
      <vt:lpstr>Cucina nuova, vita nuova: «Il ristorante dell’amore ritrovato»</vt:lpstr>
      <vt:lpstr>«Il ristorante dell’amore ritrovato»</vt:lpstr>
      <vt:lpstr>Lui, lei, l’altra:«Norwegian wood»</vt:lpstr>
      <vt:lpstr>«Norwegian wood»</vt:lpstr>
      <vt:lpstr>Un film, due solitudini: «Tony Takitani»</vt:lpstr>
      <vt:lpstr>Sognando «1Q84»: «Aomame 1Q84»</vt:lpstr>
      <vt:lpstr>«Aomame 1Q84»</vt:lpstr>
      <vt:lpstr>Tra amore e fantascienza:  «Never let me go»</vt:lpstr>
      <vt:lpstr>Una lunga vendetta: «Confessions»</vt:lpstr>
      <vt:lpstr>Brividi dal Giappone: «Battle Royale»</vt:lpstr>
      <vt:lpstr>«Mishima: A Life in Four Chapters»</vt:lpstr>
      <vt:lpstr>«11/25: The Day Mishima  Chose His Own Fate»</vt:lpstr>
      <vt:lpstr>Link utili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Ciak, si legge quando la letteratura giapponese  diventa cinema</dc:title>
  <dc:creator>Lisa Ann</dc:creator>
  <cp:lastModifiedBy>Lisa Ann</cp:lastModifiedBy>
  <cp:revision>81</cp:revision>
  <dcterms:created xsi:type="dcterms:W3CDTF">2012-11-25T13:12:58Z</dcterms:created>
  <dcterms:modified xsi:type="dcterms:W3CDTF">2012-12-23T09:41:58Z</dcterms:modified>
</cp:coreProperties>
</file>